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10058400" cx="18288000"/>
  <p:notesSz cx="6858000" cy="9144000"/>
  <p:embeddedFontLst>
    <p:embeddedFont>
      <p:font typeface="Rubik Medium"/>
      <p:regular r:id="rId15"/>
      <p:bold r:id="rId16"/>
      <p:italic r:id="rId17"/>
      <p:boldItalic r:id="rId18"/>
    </p:embeddedFont>
    <p:embeddedFont>
      <p:font typeface="Space Mono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ubik Light"/>
      <p:regular r:id="rId27"/>
      <p:bold r:id="rId28"/>
      <p:italic r:id="rId29"/>
      <p:boldItalic r:id="rId30"/>
    </p:embeddedFont>
    <p:embeddedFont>
      <p:font typeface="Inter"/>
      <p:regular r:id="rId31"/>
      <p:bold r:id="rId32"/>
    </p:embeddedFont>
    <p:embeddedFont>
      <p:font typeface="Space Grotesk Medium"/>
      <p:regular r:id="rId33"/>
      <p:bold r:id="rId34"/>
    </p:embeddedFont>
    <p:embeddedFont>
      <p:font typeface="Rubik SemiBold"/>
      <p:regular r:id="rId35"/>
      <p:bold r:id="rId36"/>
      <p:italic r:id="rId37"/>
      <p:boldItalic r:id="rId38"/>
    </p:embeddedFont>
    <p:embeddedFont>
      <p:font typeface="Rubik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  <p:embeddedFont>
      <p:font typeface="Inter Medium"/>
      <p:regular r:id="rId47"/>
      <p:bold r:id="rId48"/>
    </p:embeddedFont>
    <p:embeddedFont>
      <p:font typeface="Space Grotesk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bold.fntdata"/><Relationship Id="rId42" Type="http://schemas.openxmlformats.org/officeDocument/2006/relationships/font" Target="fonts/Rubik-boldItalic.fntdata"/><Relationship Id="rId41" Type="http://schemas.openxmlformats.org/officeDocument/2006/relationships/font" Target="fonts/Rubik-italic.fntdata"/><Relationship Id="rId44" Type="http://schemas.openxmlformats.org/officeDocument/2006/relationships/font" Target="fonts/RobotoMono-bold.fntdata"/><Relationship Id="rId43" Type="http://schemas.openxmlformats.org/officeDocument/2006/relationships/font" Target="fonts/RobotoMono-regular.fntdata"/><Relationship Id="rId46" Type="http://schemas.openxmlformats.org/officeDocument/2006/relationships/font" Target="fonts/RobotoMono-boldItalic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InterMedium-bold.fntdata"/><Relationship Id="rId47" Type="http://schemas.openxmlformats.org/officeDocument/2006/relationships/font" Target="fonts/InterMedium-regular.fntdata"/><Relationship Id="rId49" Type="http://schemas.openxmlformats.org/officeDocument/2006/relationships/font" Target="fonts/SpaceGrotes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-regular.fntdata"/><Relationship Id="rId30" Type="http://schemas.openxmlformats.org/officeDocument/2006/relationships/font" Target="fonts/RubikLight-boldItalic.fntdata"/><Relationship Id="rId33" Type="http://schemas.openxmlformats.org/officeDocument/2006/relationships/font" Target="fonts/SpaceGroteskMedium-regular.fntdata"/><Relationship Id="rId32" Type="http://schemas.openxmlformats.org/officeDocument/2006/relationships/font" Target="fonts/Inter-bold.fntdata"/><Relationship Id="rId35" Type="http://schemas.openxmlformats.org/officeDocument/2006/relationships/font" Target="fonts/RubikSemiBold-regular.fntdata"/><Relationship Id="rId34" Type="http://schemas.openxmlformats.org/officeDocument/2006/relationships/font" Target="fonts/SpaceGroteskMedium-bold.fntdata"/><Relationship Id="rId37" Type="http://schemas.openxmlformats.org/officeDocument/2006/relationships/font" Target="fonts/RubikSemiBold-italic.fntdata"/><Relationship Id="rId36" Type="http://schemas.openxmlformats.org/officeDocument/2006/relationships/font" Target="fonts/RubikSemiBold-bold.fntdata"/><Relationship Id="rId39" Type="http://schemas.openxmlformats.org/officeDocument/2006/relationships/font" Target="fonts/Rubik-regular.fntdata"/><Relationship Id="rId38" Type="http://schemas.openxmlformats.org/officeDocument/2006/relationships/font" Target="fonts/RubikSemiBold-boldItalic.fntdata"/><Relationship Id="rId20" Type="http://schemas.openxmlformats.org/officeDocument/2006/relationships/font" Target="fonts/SpaceMono-bold.fntdata"/><Relationship Id="rId22" Type="http://schemas.openxmlformats.org/officeDocument/2006/relationships/font" Target="fonts/SpaceMono-boldItalic.fntdata"/><Relationship Id="rId21" Type="http://schemas.openxmlformats.org/officeDocument/2006/relationships/font" Target="fonts/SpaceMono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ubikLight-bold.fntdata"/><Relationship Id="rId27" Type="http://schemas.openxmlformats.org/officeDocument/2006/relationships/font" Target="fonts/RubikLight-regular.fntdata"/><Relationship Id="rId29" Type="http://schemas.openxmlformats.org/officeDocument/2006/relationships/font" Target="fonts/RubikLight-italic.fntdata"/><Relationship Id="rId50" Type="http://schemas.openxmlformats.org/officeDocument/2006/relationships/font" Target="fonts/SpaceGrotesk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ubikMedium-regular.fntdata"/><Relationship Id="rId14" Type="http://schemas.openxmlformats.org/officeDocument/2006/relationships/slide" Target="slides/slide10.xml"/><Relationship Id="rId17" Type="http://schemas.openxmlformats.org/officeDocument/2006/relationships/font" Target="fonts/RubikMedium-italic.fntdata"/><Relationship Id="rId16" Type="http://schemas.openxmlformats.org/officeDocument/2006/relationships/font" Target="fonts/RubikMedium-bold.fntdata"/><Relationship Id="rId19" Type="http://schemas.openxmlformats.org/officeDocument/2006/relationships/font" Target="fonts/SpaceMono-regular.fntdata"/><Relationship Id="rId18" Type="http://schemas.openxmlformats.org/officeDocument/2006/relationships/font" Target="fonts/Rubik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4223432c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422343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484223432c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48422343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937dd9c3_0_165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937dd9c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2937dd9c3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2937dd9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2937dd9c3_0_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2937dd9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937dd9c3_0_14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2937dd9c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20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💎  Pro-tip: </a:t>
            </a:r>
            <a:b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Determine the best source of answers for your Data Cards: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Systematically go through each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question (or scope) in your data card template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Try to assess each question for all three buckets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Capture any thoughts on methods, technologies, and documents that might be referenced in the process of producing this answer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How might knowing the source of the answer (automatically created, augmented with a human response, or a human-written answer) build credibility or break a reader’s trust?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When in the data lifecycle answers should the answer be filled out?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What is the nature of human input the question solicits?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How will answers be maintained over time - for newer versions of a dataset or updates to existing ones?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-- Worksheet Instructions --</a:t>
            </a:r>
            <a:endParaRPr b="1" sz="1200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Automate this</a:t>
            </a: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What: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Answers should be automatically computed, by running a process or script that automatically creates answers.</a:t>
            </a:r>
            <a:b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Ideal for: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Quantitative descriptions where accuracy and reproducibility are critical.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The distribution of a feature or aggregated statistics.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Augment this: </a:t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What: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Answers should be automatically generated and augmented with a human-written response. Producers supplement an automatically computed response with a human-written insights, context, parameters, or justifications.</a:t>
            </a:r>
            <a:b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Ideal for: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Analysis results that can be easily misread or misinterpreted; qualitative justifications for quantitative results.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Key takeaways from a visualization; a parameter that was used in the analysis.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Write this: </a:t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What: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Answers should be provided by a person or group of persons who can be held accountable to them. Producers investigate processes or conduct analysis, and summarize results or information in context.</a:t>
            </a:r>
            <a:b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Ideal for: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Explanations of rationale behind decisions, rejected considerations, and descriptions of policies that impact the data.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A summary of the rater policies.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-- End of Instructions --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2937dd9c3_0_105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2937dd9c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20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💎  Pro-tip: </a:t>
            </a:r>
            <a:b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Determine the best source of answers for your Data Cards: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Systematically go through each question (or scope) in your data card template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Try to assess each question for all three buckets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Capture any thoughts on methods, technologies, and documents that might be referenced in the process of producing this answer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How might knowing the source of the answer (automatically created, augmented with a human response, or a human-written answer) build credibility or break a reader’s trust?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When in the data lifecycle answers should the answer be filled out?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What is the nature of human input the question solicits?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How will answers be maintained over time - for newer versions of a dataset or updates to existing ones?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-- Worksheet Instructions --</a:t>
            </a:r>
            <a:endParaRPr b="1" sz="1200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Automate this: </a:t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What: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Answers should be automatically computed, by running a process or script that automatically creates answers.</a:t>
            </a:r>
            <a:b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Ideal for: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Quantitative descriptions where accuracy and reproducibility are critical.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The distribution of a feature or aggregated statistics.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Augment this: </a:t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What: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Answers should be automatically generated and augmented with a human-written response. Producers supplement an automatically computed response with a human-written insights, context, parameters, or justifications.</a:t>
            </a:r>
            <a:b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Ideal for: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Analysis results that can be easily misread or misinterpreted; qualitative justifications for quantitative results.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Key takeaways from a visualization; a parameter that was used in the analysis.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Write this: </a:t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What: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Answers should be provided by a person or group of persons who can be held accountable to them. Producers investigate processes or conduct analysis, and summarize results or information in context.</a:t>
            </a:r>
            <a:b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Ideal for: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Explanations of rationale behind decisions, rejected considerations, and descriptions of policies that impact the data.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A summary of the rater policies.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-- End of Instructions --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2937dd9c3_0_123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2937dd9c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20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💎  Pro-tip: </a:t>
            </a:r>
            <a:b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Determine the best source of answers for your Data Cards: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Systematically go through each question (or scope) in your data card template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Try to assess each question for all three buckets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Capture any thoughts on methods, technologies, and documents that might be referenced in the process of producing this answer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How might knowing the source of the answer (automatically created, augmented with a human response, or a human-written answer) build credibility or break a reader’s trust?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When in the data lifecycle answers should the answer be filled out?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What is the nature of human input the question solicits?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How will answers be maintained over time - for newer versions of a dataset or updates to existing ones?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-- Worksheet Instructions --</a:t>
            </a:r>
            <a:endParaRPr b="1" sz="1200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Automate this: </a:t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What: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Answers should be automatically computed, by running a process or script that automatically creates answers.</a:t>
            </a:r>
            <a:b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Ideal for: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Quantitative descriptions where accuracy and reproducibility are critical.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The distribution of a feature or aggregated statistics.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Augment this: </a:t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What: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Answers should be automatically generated and augmented with a human-written response. Producers supplement an automatically computed response with a human-written insights, context, parameters, or justifications.</a:t>
            </a:r>
            <a:b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Ideal for: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Analysis results that can be easily misread or misinterpreted; qualitative justifications for quantitative results.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Key takeaways from a visualization; a parameter that was used in the analysis.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Write this: </a:t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What: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Answers should be provided by a person or group of persons who can be held accountable to them. Producers investigate processes or conduct analysis, and summarize results or information in context.</a:t>
            </a:r>
            <a:b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Ideal for: 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Explanations of rationale behind decisions, rejected considerations, and descriptions of policies that impact the data.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A summary of the rater policies.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-- End of Instructions --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2937dd9c3_0_147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2937dd9c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484223432c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48422343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7" name="Google Shape;39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FF7B19"/>
                </a:solidFill>
              </a:rPr>
              <a:t>02	Inspect</a:t>
            </a:r>
            <a:endParaRPr>
              <a:solidFill>
                <a:srgbClr val="FF7B1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67166" r="13365" t="0"/>
          <a:stretch/>
        </p:blipFill>
        <p:spPr>
          <a:xfrm>
            <a:off x="9204" y="-60750"/>
            <a:ext cx="3502275" cy="101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3104" l="0" r="0" t="3104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Buckets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 basic activity for teams to determine which answers can be automated and which require human input or oversight.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8" name="Google Shape;308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Determine which answers can be automated, and which require human input or oversight.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Categorize each question in your Data Card template as automatable, human input, or augmentable. Discuss this as a group with downstream stakeholders and consider the data lifecycle, technical stacks, and compliance requirements for your team.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Guidelines or instructions to produce answers for filling out a Data Card template</a:t>
            </a:r>
            <a:endParaRPr/>
          </a:p>
        </p:txBody>
      </p:sp>
      <p:sp>
        <p:nvSpPr>
          <p:cNvPr id="315" name="Google Shape;315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Basic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/>
          <p:nvPr/>
        </p:nvSpPr>
        <p:spPr>
          <a:xfrm>
            <a:off x="372350" y="462825"/>
            <a:ext cx="17378700" cy="87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20 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49"/>
          <p:cNvSpPr/>
          <p:nvPr/>
        </p:nvSpPr>
        <p:spPr>
          <a:xfrm>
            <a:off x="697275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697275" y="685800"/>
            <a:ext cx="16905000" cy="914400"/>
          </a:xfrm>
          <a:prstGeom prst="rect">
            <a:avLst/>
          </a:prstGeom>
          <a:solidFill>
            <a:srgbClr val="069672">
              <a:alpha val="0"/>
            </a:srgbClr>
          </a:solidFill>
          <a:ln>
            <a:noFill/>
          </a:ln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Rubik Medium"/>
                <a:ea typeface="Rubik Medium"/>
                <a:cs typeface="Rubik Medium"/>
                <a:sym typeface="Rubik Medium"/>
              </a:rPr>
              <a:t>Bucket 1: </a:t>
            </a:r>
            <a:r>
              <a:rPr lang="en" sz="360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Automate this!</a:t>
            </a:r>
            <a:br>
              <a:rPr b="1" lang="en" sz="3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Identify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questions from the Data Card template where answers can or should be automated, and are self-explanatory. Add guidelines for answering these questions.</a:t>
            </a:r>
            <a:endParaRPr b="1" sz="1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697275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697275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49"/>
          <p:cNvSpPr/>
          <p:nvPr/>
        </p:nvSpPr>
        <p:spPr>
          <a:xfrm>
            <a:off x="4946900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4946900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49"/>
          <p:cNvSpPr/>
          <p:nvPr/>
        </p:nvSpPr>
        <p:spPr>
          <a:xfrm>
            <a:off x="4946900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49"/>
          <p:cNvSpPr/>
          <p:nvPr/>
        </p:nvSpPr>
        <p:spPr>
          <a:xfrm>
            <a:off x="9217150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49"/>
          <p:cNvSpPr/>
          <p:nvPr/>
        </p:nvSpPr>
        <p:spPr>
          <a:xfrm>
            <a:off x="9217150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49"/>
          <p:cNvSpPr/>
          <p:nvPr/>
        </p:nvSpPr>
        <p:spPr>
          <a:xfrm>
            <a:off x="9217150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49"/>
          <p:cNvSpPr/>
          <p:nvPr/>
        </p:nvSpPr>
        <p:spPr>
          <a:xfrm>
            <a:off x="13487400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49"/>
          <p:cNvSpPr/>
          <p:nvPr/>
        </p:nvSpPr>
        <p:spPr>
          <a:xfrm>
            <a:off x="13487400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p49"/>
          <p:cNvSpPr/>
          <p:nvPr/>
        </p:nvSpPr>
        <p:spPr>
          <a:xfrm>
            <a:off x="13487400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49"/>
          <p:cNvSpPr/>
          <p:nvPr/>
        </p:nvSpPr>
        <p:spPr>
          <a:xfrm>
            <a:off x="18288000" y="-1"/>
            <a:ext cx="3807700" cy="5092225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Duplicate this as necessary until all questions in your template have been reviewed.  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/>
          <p:nvPr/>
        </p:nvSpPr>
        <p:spPr>
          <a:xfrm>
            <a:off x="372350" y="462825"/>
            <a:ext cx="17378700" cy="87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0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20 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697275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50"/>
          <p:cNvSpPr txBox="1"/>
          <p:nvPr/>
        </p:nvSpPr>
        <p:spPr>
          <a:xfrm>
            <a:off x="697275" y="685800"/>
            <a:ext cx="16905000" cy="914400"/>
          </a:xfrm>
          <a:prstGeom prst="rect">
            <a:avLst/>
          </a:prstGeom>
          <a:solidFill>
            <a:srgbClr val="069672">
              <a:alpha val="0"/>
            </a:srgbClr>
          </a:solidFill>
          <a:ln>
            <a:noFill/>
          </a:ln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Rubik Medium"/>
                <a:ea typeface="Rubik Medium"/>
                <a:cs typeface="Rubik Medium"/>
                <a:sym typeface="Rubik Medium"/>
              </a:rPr>
              <a:t>Bucket 2: </a:t>
            </a:r>
            <a:r>
              <a:rPr lang="en" sz="360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Augment</a:t>
            </a:r>
            <a:r>
              <a:rPr lang="en" sz="360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 this!</a:t>
            </a:r>
            <a:br>
              <a:rPr b="1" lang="en" sz="3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Add questions from the Data Card template where answers are automated and require additional explanations/context. Add guidelines for answering these questions.</a:t>
            </a:r>
            <a:endParaRPr b="1" sz="1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4" name="Google Shape;344;p50"/>
          <p:cNvSpPr/>
          <p:nvPr/>
        </p:nvSpPr>
        <p:spPr>
          <a:xfrm>
            <a:off x="697275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50"/>
          <p:cNvSpPr/>
          <p:nvPr/>
        </p:nvSpPr>
        <p:spPr>
          <a:xfrm>
            <a:off x="697275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" name="Google Shape;346;p50"/>
          <p:cNvSpPr/>
          <p:nvPr/>
        </p:nvSpPr>
        <p:spPr>
          <a:xfrm>
            <a:off x="4946900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7" name="Google Shape;347;p50"/>
          <p:cNvSpPr/>
          <p:nvPr/>
        </p:nvSpPr>
        <p:spPr>
          <a:xfrm>
            <a:off x="4946900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8" name="Google Shape;348;p50"/>
          <p:cNvSpPr/>
          <p:nvPr/>
        </p:nvSpPr>
        <p:spPr>
          <a:xfrm>
            <a:off x="4946900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50"/>
          <p:cNvSpPr/>
          <p:nvPr/>
        </p:nvSpPr>
        <p:spPr>
          <a:xfrm>
            <a:off x="9217150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50"/>
          <p:cNvSpPr/>
          <p:nvPr/>
        </p:nvSpPr>
        <p:spPr>
          <a:xfrm>
            <a:off x="9217150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50"/>
          <p:cNvSpPr/>
          <p:nvPr/>
        </p:nvSpPr>
        <p:spPr>
          <a:xfrm>
            <a:off x="9217150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50"/>
          <p:cNvSpPr/>
          <p:nvPr/>
        </p:nvSpPr>
        <p:spPr>
          <a:xfrm>
            <a:off x="13487400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50"/>
          <p:cNvSpPr/>
          <p:nvPr/>
        </p:nvSpPr>
        <p:spPr>
          <a:xfrm>
            <a:off x="13487400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50"/>
          <p:cNvSpPr/>
          <p:nvPr/>
        </p:nvSpPr>
        <p:spPr>
          <a:xfrm>
            <a:off x="13487400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50"/>
          <p:cNvSpPr/>
          <p:nvPr/>
        </p:nvSpPr>
        <p:spPr>
          <a:xfrm>
            <a:off x="18288000" y="-1"/>
            <a:ext cx="3807700" cy="5092225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Duplicate this as necessary until all questions in your template have been reviewed.  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/>
          <p:nvPr/>
        </p:nvSpPr>
        <p:spPr>
          <a:xfrm>
            <a:off x="372350" y="462825"/>
            <a:ext cx="17378700" cy="87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1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20 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697275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51"/>
          <p:cNvSpPr txBox="1"/>
          <p:nvPr/>
        </p:nvSpPr>
        <p:spPr>
          <a:xfrm>
            <a:off x="697275" y="685800"/>
            <a:ext cx="16905000" cy="914400"/>
          </a:xfrm>
          <a:prstGeom prst="rect">
            <a:avLst/>
          </a:prstGeom>
          <a:solidFill>
            <a:srgbClr val="069672">
              <a:alpha val="0"/>
            </a:srgbClr>
          </a:solidFill>
          <a:ln>
            <a:noFill/>
          </a:ln>
        </p:spPr>
        <p:txBody>
          <a:bodyPr anchorCtr="0" anchor="t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Rubik Medium"/>
                <a:ea typeface="Rubik Medium"/>
                <a:cs typeface="Rubik Medium"/>
                <a:sym typeface="Rubik Medium"/>
              </a:rPr>
              <a:t>Bucket 3: </a:t>
            </a:r>
            <a:r>
              <a:rPr lang="en" sz="360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Write</a:t>
            </a:r>
            <a:r>
              <a:rPr lang="en" sz="360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 this!</a:t>
            </a:r>
            <a:br>
              <a:rPr b="1" lang="en" sz="3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Add questions from the Data Card template where answers should be written by humans, and cannot be automated.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Add guidelines for answering these questions.</a:t>
            </a:r>
            <a:endParaRPr b="1" sz="1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4" name="Google Shape;364;p51"/>
          <p:cNvSpPr/>
          <p:nvPr/>
        </p:nvSpPr>
        <p:spPr>
          <a:xfrm>
            <a:off x="697275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51"/>
          <p:cNvSpPr/>
          <p:nvPr/>
        </p:nvSpPr>
        <p:spPr>
          <a:xfrm>
            <a:off x="697275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51"/>
          <p:cNvSpPr/>
          <p:nvPr/>
        </p:nvSpPr>
        <p:spPr>
          <a:xfrm>
            <a:off x="4946900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4946900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51"/>
          <p:cNvSpPr/>
          <p:nvPr/>
        </p:nvSpPr>
        <p:spPr>
          <a:xfrm>
            <a:off x="4946900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9217150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51"/>
          <p:cNvSpPr/>
          <p:nvPr/>
        </p:nvSpPr>
        <p:spPr>
          <a:xfrm>
            <a:off x="9217150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51"/>
          <p:cNvSpPr/>
          <p:nvPr/>
        </p:nvSpPr>
        <p:spPr>
          <a:xfrm>
            <a:off x="9217150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51"/>
          <p:cNvSpPr/>
          <p:nvPr/>
        </p:nvSpPr>
        <p:spPr>
          <a:xfrm>
            <a:off x="13487400" y="17526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51"/>
          <p:cNvSpPr/>
          <p:nvPr/>
        </p:nvSpPr>
        <p:spPr>
          <a:xfrm>
            <a:off x="13487400" y="412040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51"/>
          <p:cNvSpPr/>
          <p:nvPr/>
        </p:nvSpPr>
        <p:spPr>
          <a:xfrm>
            <a:off x="13487400" y="6535550"/>
            <a:ext cx="41034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Question: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Guidelines for answering: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51"/>
          <p:cNvSpPr/>
          <p:nvPr/>
        </p:nvSpPr>
        <p:spPr>
          <a:xfrm>
            <a:off x="18288000" y="-1"/>
            <a:ext cx="3807700" cy="5092225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Duplicate this as necessary until all questions in your template have been reviewed.  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Final checks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381" name="Google Shape;381;p52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Categorized questions in your Data Card Template by source of response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Engaged your downstream agents to account for their perspectives on trust-building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Added guidelines to answers for questions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2" name="Google Shape;382;p52"/>
          <p:cNvSpPr/>
          <p:nvPr/>
        </p:nvSpPr>
        <p:spPr>
          <a:xfrm>
            <a:off x="839775" y="3661879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83" name="Google Shape;383;p52"/>
          <p:cNvSpPr/>
          <p:nvPr/>
        </p:nvSpPr>
        <p:spPr>
          <a:xfrm>
            <a:off x="839775" y="4735821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84" name="Google Shape;384;p52"/>
          <p:cNvSpPr/>
          <p:nvPr/>
        </p:nvSpPr>
        <p:spPr>
          <a:xfrm>
            <a:off x="839775" y="5885962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90" name="Google Shape;39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3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